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s-ES" sz="1200"/>
            </a:lvl1pPr>
          </a:lstStyle>
          <a:p>
            <a:fld id="{5FA7A704-9F1C-4FD3-85D1-57AF2D7FD0E8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s-ES" sz="1200"/>
            </a:lvl1pPr>
          </a:lstStyle>
          <a:p>
            <a:fld id="{F7EBFB8C-BBFF-4397-A51C-1E92596422A9}" type="slidenum">
              <a:rPr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799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4491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lang="es-ES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lang="es-ES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lang="es-ES" sz="40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lang="es-ES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ido 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lang="es-ES" sz="28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lang="es-ES" sz="28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lang="es-ES" sz="4500" b="1" cap="none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es-ES" sz="1900" b="0">
                <a:solidFill>
                  <a:schemeClr val="tx1"/>
                </a:solidFill>
              </a:defRPr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es-ES" sz="1900" b="0">
                <a:solidFill>
                  <a:schemeClr val="tx1"/>
                </a:solidFill>
              </a:defRPr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es-ES" sz="2400"/>
            </a:lvl1pPr>
            <a:lvl2pPr>
              <a:lnSpc>
                <a:spcPct val="100000"/>
              </a:lnSpc>
              <a:spcBef>
                <a:spcPts val="700"/>
              </a:spcBef>
              <a:defRPr lang="es-ES" sz="2000"/>
            </a:lvl2pPr>
            <a:lvl3pPr>
              <a:lnSpc>
                <a:spcPct val="100000"/>
              </a:lnSpc>
              <a:spcBef>
                <a:spcPts val="700"/>
              </a:spcBef>
              <a:defRPr lang="es-ES" sz="1800"/>
            </a:lvl3pPr>
            <a:lvl4pPr>
              <a:lnSpc>
                <a:spcPct val="100000"/>
              </a:lnSpc>
              <a:spcBef>
                <a:spcPts val="700"/>
              </a:spcBef>
              <a:defRPr lang="es-ES" sz="1600"/>
            </a:lvl4pPr>
            <a:lvl5pPr>
              <a:lnSpc>
                <a:spcPct val="100000"/>
              </a:lnSpc>
              <a:spcBef>
                <a:spcPts val="700"/>
              </a:spcBef>
              <a:defRPr lang="es-ES"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es-ES" sz="2400"/>
            </a:lvl1pPr>
            <a:lvl2pPr>
              <a:lnSpc>
                <a:spcPct val="100000"/>
              </a:lnSpc>
              <a:spcBef>
                <a:spcPts val="700"/>
              </a:spcBef>
              <a:defRPr lang="es-ES" sz="2000"/>
            </a:lvl2pPr>
            <a:lvl3pPr>
              <a:lnSpc>
                <a:spcPct val="100000"/>
              </a:lnSpc>
              <a:spcBef>
                <a:spcPts val="700"/>
              </a:spcBef>
              <a:defRPr lang="es-ES" sz="1800"/>
            </a:lvl3pPr>
            <a:lvl4pPr>
              <a:lnSpc>
                <a:spcPct val="100000"/>
              </a:lnSpc>
              <a:spcBef>
                <a:spcPts val="700"/>
              </a:spcBef>
              <a:defRPr lang="es-ES" sz="1600"/>
            </a:lvl4pPr>
            <a:lvl5pPr>
              <a:lnSpc>
                <a:spcPct val="100000"/>
              </a:lnSpc>
              <a:spcBef>
                <a:spcPts val="700"/>
              </a:spcBef>
              <a:defRPr lang="es-ES"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lang="es-ES" sz="2200" b="1" cap="all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lang="es-ES" sz="1400"/>
            </a:lvl1pPr>
            <a:lvl2pPr>
              <a:buNone/>
              <a:defRPr lang="es-ES" sz="1200"/>
            </a:lvl2pPr>
            <a:lvl3pPr>
              <a:buNone/>
              <a:defRPr lang="es-ES" sz="1000"/>
            </a:lvl3pPr>
            <a:lvl4pPr>
              <a:buNone/>
              <a:defRPr lang="es-ES" sz="900"/>
            </a:lvl4pPr>
            <a:lvl5pPr>
              <a:buNone/>
              <a:defRPr lang="es-ES"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 latinLnBrk="0">
              <a:defRPr lang="es-ES" sz="3200"/>
            </a:lvl1pPr>
            <a:lvl2pPr>
              <a:defRPr lang="es-ES" sz="2800"/>
            </a:lvl2pPr>
            <a:lvl3pPr>
              <a:defRPr lang="es-ES" sz="2400"/>
            </a:lvl3pPr>
            <a:lvl4pPr>
              <a:defRPr lang="es-ES" sz="2000"/>
            </a:lvl4pPr>
            <a:lvl5pPr>
              <a:defRPr lang="es-ES"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lang="es-ES" sz="2100" b="1"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s-CL"/>
              <a:pPr/>
              <a:t>07-05-2014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s-E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lang="es-ES" sz="3200"/>
            </a:lvl1pPr>
            <a:extLst/>
          </a:lstStyle>
          <a:p>
            <a:pPr marL="0" algn="l"/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lang="es-ES" sz="1400">
                <a:solidFill>
                  <a:srgbClr val="777777"/>
                </a:solidFill>
              </a:defRPr>
            </a:lvl1pPr>
            <a:lvl2pPr>
              <a:defRPr lang="es-ES" sz="1200"/>
            </a:lvl2pPr>
            <a:lvl3pPr>
              <a:defRPr lang="es-ES" sz="1000"/>
            </a:lvl3pPr>
            <a:lvl4pPr>
              <a:defRPr lang="es-ES" sz="900"/>
            </a:lvl4pPr>
            <a:lvl5pPr>
              <a:defRPr lang="es-ES"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  <a:p>
            <a:pPr lvl="5"/>
            <a:r>
              <a:rPr lang="es-ES"/>
              <a:t>Sexto nivel</a:t>
            </a:r>
          </a:p>
          <a:p>
            <a:pPr lvl="6"/>
            <a:r>
              <a:rPr lang="es-ES"/>
              <a:t>Séptimo nivel</a:t>
            </a:r>
          </a:p>
          <a:p>
            <a:pPr lvl="7"/>
            <a:r>
              <a:rPr lang="es-ES"/>
              <a:t>Octavo nivel</a:t>
            </a:r>
          </a:p>
          <a:p>
            <a:pPr lvl="8"/>
            <a:r>
              <a:rPr lang="es-ES"/>
              <a:t>Noveno nivel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latinLnBrk="0">
              <a:defRPr lang="es-ES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s-CL"/>
              <a:pPr algn="r"/>
              <a:t>07-05-2014</a:t>
            </a:fld>
            <a:endParaRPr lang="es-E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latinLnBrk="0">
              <a:defRPr lang="es-ES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latinLnBrk="0">
              <a:defRPr lang="es-ES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/>
              <a:pPr algn="ctr"/>
              <a:t>‹Nº›</a:t>
            </a:fld>
            <a:endParaRPr lang="es-E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lang="es-ES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lang="es-ES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lang="es-ES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lang="es-ES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rquitectura_de_CPU" TargetMode="External"/><Relationship Id="rId2" Type="http://schemas.openxmlformats.org/officeDocument/2006/relationships/hyperlink" Target="http://foro.sabiosdelpc.net/threads/conoce-%C2%BFc%C3%B3mo-funciona-un-procesador.171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Informe Tópicos III</a:t>
            </a:r>
            <a:br>
              <a:rPr lang="es-ES" dirty="0" smtClean="0"/>
            </a:br>
            <a:r>
              <a:rPr lang="es-ES" dirty="0" smtClean="0"/>
              <a:t>“Microprocesadores”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1504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Nombre: Juan Pablo Arancibia González</a:t>
            </a:r>
          </a:p>
          <a:p>
            <a:r>
              <a:rPr lang="es-ES" dirty="0" smtClean="0"/>
              <a:t>Carrera: Ingeniería en Computación e Informática</a:t>
            </a:r>
          </a:p>
          <a:p>
            <a:r>
              <a:rPr lang="es-ES" dirty="0" smtClean="0"/>
              <a:t>Fecha: 08/05/2014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Los Procesadores se componen de registros, unidades de control y unidad aritmética lógica, cada una con sus funciones particulares.</a:t>
            </a:r>
          </a:p>
          <a:p>
            <a:r>
              <a:rPr lang="es-CL" dirty="0" smtClean="0"/>
              <a:t>La Arquitectura del procesador describe el funcionamiento de este, además de poder ser comprensible para el desarrollador, además hay dos formatos para el proceso de instrucciones los cuales tienen sus ventajas </a:t>
            </a:r>
            <a:r>
              <a:rPr lang="es-CL" smtClean="0"/>
              <a:t>y desventajas.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7842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Bibliografía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1800" u="sng" dirty="0">
                <a:hlinkClick r:id="rId2"/>
              </a:rPr>
              <a:t>http://foro.sabiosdelpc.net/threads/conoce-%C2%BFc%C3%B3mo-funciona-un-procesador.1711/</a:t>
            </a:r>
            <a:endParaRPr lang="es-CL" sz="1800" dirty="0"/>
          </a:p>
          <a:p>
            <a:r>
              <a:rPr lang="es-CL" sz="1800" u="sng" dirty="0">
                <a:hlinkClick r:id="rId3"/>
              </a:rPr>
              <a:t>http://es.wikipedia.org/wiki/Arquitectura_de_CPU</a:t>
            </a:r>
            <a:endParaRPr lang="es-CL" sz="18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4234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Contenido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</a:p>
          <a:p>
            <a:r>
              <a:rPr lang="es-CL" dirty="0" smtClean="0"/>
              <a:t>Objetivos</a:t>
            </a:r>
          </a:p>
          <a:p>
            <a:r>
              <a:rPr lang="es-CL" dirty="0" smtClean="0"/>
              <a:t>Componentes del Procesador</a:t>
            </a:r>
          </a:p>
          <a:p>
            <a:r>
              <a:rPr lang="es-CL" dirty="0" err="1" smtClean="0"/>
              <a:t>Microarquitectura</a:t>
            </a:r>
            <a:endParaRPr lang="es-CL" dirty="0" smtClean="0"/>
          </a:p>
          <a:p>
            <a:r>
              <a:rPr lang="es-CL" dirty="0" smtClean="0"/>
              <a:t>Conclusión</a:t>
            </a:r>
          </a:p>
          <a:p>
            <a:r>
              <a:rPr lang="es-CL" dirty="0" smtClean="0"/>
              <a:t>Bibliografía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711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El Microprocesador es una de los componentes más importantes del computador ya que en ella se ejecutan las instrucciones para ejecutar los distintos procesos del computador.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5778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Objetivo Principal:</a:t>
            </a:r>
          </a:p>
          <a:p>
            <a:pPr lvl="1"/>
            <a:r>
              <a:rPr lang="es-CL" dirty="0" smtClean="0"/>
              <a:t>Saber cómo funciona un microprocesador.</a:t>
            </a:r>
            <a:endParaRPr lang="es-CL" dirty="0"/>
          </a:p>
          <a:p>
            <a:r>
              <a:rPr lang="es-CL" dirty="0" smtClean="0"/>
              <a:t>Objetivos Específicos:</a:t>
            </a:r>
          </a:p>
          <a:p>
            <a:pPr lvl="1"/>
            <a:r>
              <a:rPr lang="es-CL" dirty="0" smtClean="0"/>
              <a:t>Analizar los componentes que componen al microprocesador</a:t>
            </a:r>
          </a:p>
          <a:p>
            <a:pPr lvl="1"/>
            <a:r>
              <a:rPr lang="es-CL" dirty="0" smtClean="0"/>
              <a:t>Saber como interactúa el procesador con otras partes del computador.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6633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Componentes del Procesador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s-CL" sz="7200" dirty="0" smtClean="0"/>
              <a:t>Registros:</a:t>
            </a:r>
          </a:p>
          <a:p>
            <a:pPr lvl="1">
              <a:lnSpc>
                <a:spcPct val="120000"/>
              </a:lnSpc>
            </a:pPr>
            <a:r>
              <a:rPr lang="es-CL" sz="7200" dirty="0" smtClean="0"/>
              <a:t>Registros de Propósito General.</a:t>
            </a:r>
          </a:p>
          <a:p>
            <a:pPr lvl="2">
              <a:lnSpc>
                <a:spcPct val="120000"/>
              </a:lnSpc>
            </a:pPr>
            <a:r>
              <a:rPr lang="es-CL" sz="7200" dirty="0" smtClean="0"/>
              <a:t>Registros de Datos (almacenan enteros).</a:t>
            </a:r>
          </a:p>
          <a:p>
            <a:pPr lvl="2">
              <a:lnSpc>
                <a:spcPct val="120000"/>
              </a:lnSpc>
            </a:pPr>
            <a:r>
              <a:rPr lang="es-CL" sz="7200" dirty="0" smtClean="0"/>
              <a:t>Registros de Direcciones de Memoria (guarda direcciones de memoria).</a:t>
            </a:r>
          </a:p>
          <a:p>
            <a:pPr lvl="1">
              <a:lnSpc>
                <a:spcPct val="120000"/>
              </a:lnSpc>
            </a:pPr>
            <a:r>
              <a:rPr lang="es-CL" sz="7200" dirty="0" smtClean="0"/>
              <a:t>Registros </a:t>
            </a:r>
            <a:r>
              <a:rPr lang="es-CL" sz="7200" dirty="0"/>
              <a:t>de </a:t>
            </a:r>
            <a:r>
              <a:rPr lang="es-CL" sz="7200" dirty="0" smtClean="0"/>
              <a:t>Coma Flotante.</a:t>
            </a:r>
          </a:p>
          <a:p>
            <a:pPr lvl="1">
              <a:lnSpc>
                <a:spcPct val="120000"/>
              </a:lnSpc>
            </a:pPr>
            <a:r>
              <a:rPr lang="es-CL" sz="7200" dirty="0" smtClean="0"/>
              <a:t>Registros de Punteros Específicos (Como Registros de información de sistema).</a:t>
            </a:r>
          </a:p>
          <a:p>
            <a:pPr>
              <a:lnSpc>
                <a:spcPct val="120000"/>
              </a:lnSpc>
            </a:pPr>
            <a:r>
              <a:rPr lang="es-CL" sz="7200" dirty="0" smtClean="0"/>
              <a:t>Unidad de Control:</a:t>
            </a:r>
          </a:p>
          <a:p>
            <a:pPr lvl="1">
              <a:lnSpc>
                <a:spcPct val="120000"/>
              </a:lnSpc>
            </a:pPr>
            <a:r>
              <a:rPr lang="es-CL" sz="7200" dirty="0" smtClean="0"/>
              <a:t>Registro de Instrucción. (Almacena la dirección de la instrucción)</a:t>
            </a:r>
          </a:p>
          <a:p>
            <a:pPr lvl="1">
              <a:lnSpc>
                <a:spcPct val="120000"/>
              </a:lnSpc>
            </a:pPr>
            <a:r>
              <a:rPr lang="es-CL" sz="7200" dirty="0" smtClean="0"/>
              <a:t>Registro Contador de Programas. (Reserva instrucciones a utilizar)</a:t>
            </a:r>
          </a:p>
          <a:p>
            <a:pPr lvl="1">
              <a:lnSpc>
                <a:spcPct val="120000"/>
              </a:lnSpc>
            </a:pPr>
            <a:r>
              <a:rPr lang="es-CL" sz="7200" dirty="0" smtClean="0"/>
              <a:t>Controlador (Interpreta y Codifica las instrucciones)</a:t>
            </a:r>
          </a:p>
          <a:p>
            <a:pPr lvl="1">
              <a:lnSpc>
                <a:spcPct val="120000"/>
              </a:lnSpc>
            </a:pPr>
            <a:r>
              <a:rPr lang="es-CL" sz="7200" dirty="0" smtClean="0"/>
              <a:t>Secuenciador (Genera ordenes para que se ejecute la instrucción)</a:t>
            </a:r>
          </a:p>
          <a:p>
            <a:pPr lvl="1">
              <a:lnSpc>
                <a:spcPct val="120000"/>
              </a:lnSpc>
            </a:pPr>
            <a:r>
              <a:rPr lang="es-CL" sz="7200" dirty="0" smtClean="0"/>
              <a:t>Reloj (Genera impulsos eléctricos)</a:t>
            </a:r>
            <a:endParaRPr lang="es-CL" sz="7200" dirty="0"/>
          </a:p>
          <a:p>
            <a:pPr marL="658368" lvl="2" indent="0">
              <a:buNone/>
            </a:pPr>
            <a:endParaRPr lang="es-CL" dirty="0"/>
          </a:p>
          <a:p>
            <a:pPr lvl="2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0471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Componentes del Procesador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Unidad Aritmética-Lógica</a:t>
            </a:r>
          </a:p>
          <a:p>
            <a:pPr lvl="1"/>
            <a:r>
              <a:rPr lang="es-CL" dirty="0" smtClean="0"/>
              <a:t>Registro de Entrada.</a:t>
            </a:r>
          </a:p>
          <a:p>
            <a:pPr lvl="1"/>
            <a:r>
              <a:rPr lang="es-CL" dirty="0" smtClean="0"/>
              <a:t>Registro Acumulador.</a:t>
            </a:r>
          </a:p>
          <a:p>
            <a:pPr lvl="1"/>
            <a:r>
              <a:rPr lang="es-CL" dirty="0" smtClean="0"/>
              <a:t>Registro de Estado.</a:t>
            </a:r>
          </a:p>
          <a:p>
            <a:pPr lvl="1"/>
            <a:r>
              <a:rPr lang="es-CL" dirty="0" smtClean="0"/>
              <a:t>Circuito Operacional.</a:t>
            </a:r>
          </a:p>
          <a:p>
            <a:r>
              <a:rPr lang="es-CL" dirty="0" smtClean="0"/>
              <a:t>Unidad de Calculo de Coma Flotante</a:t>
            </a:r>
          </a:p>
        </p:txBody>
      </p:sp>
    </p:spTree>
    <p:extLst>
      <p:ext uri="{BB962C8B-B14F-4D97-AF65-F5344CB8AC3E}">
        <p14:creationId xmlns:p14="http://schemas.microsoft.com/office/powerpoint/2010/main" val="414602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Arquitectura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Explica la manera de que un conjunto de instrucciones es procesada por el procesador.</a:t>
            </a:r>
          </a:p>
          <a:p>
            <a:r>
              <a:rPr lang="es-CL" dirty="0" smtClean="0"/>
              <a:t>Orígenes:</a:t>
            </a:r>
          </a:p>
          <a:p>
            <a:pPr lvl="1"/>
            <a:r>
              <a:rPr lang="es-CL" dirty="0" smtClean="0"/>
              <a:t>Arquitectura de Harvard (Unidad de control es la unidad central del computador)</a:t>
            </a:r>
          </a:p>
          <a:p>
            <a:pPr lvl="1"/>
            <a:r>
              <a:rPr lang="es-CL" dirty="0" smtClean="0"/>
              <a:t>Arquitectura de Von Neumann (las Unidades y los registros se agrupan en un procesador)</a:t>
            </a:r>
            <a:endParaRPr lang="es-CL" dirty="0"/>
          </a:p>
          <a:p>
            <a:r>
              <a:rPr lang="es-CL" dirty="0" smtClean="0"/>
              <a:t>Actualmente se habla de </a:t>
            </a:r>
            <a:r>
              <a:rPr lang="es-CL" dirty="0" err="1" smtClean="0"/>
              <a:t>Microarquitecturas</a:t>
            </a:r>
            <a:r>
              <a:rPr lang="es-CL" dirty="0" smtClean="0"/>
              <a:t>.</a:t>
            </a:r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12998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Arquitectura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s-CL" dirty="0" smtClean="0"/>
              <a:t>Tareas del Procesador:</a:t>
            </a:r>
          </a:p>
          <a:p>
            <a:pPr lvl="1">
              <a:lnSpc>
                <a:spcPct val="120000"/>
              </a:lnSpc>
            </a:pPr>
            <a:r>
              <a:rPr lang="es-CL" dirty="0" smtClean="0"/>
              <a:t>Lee una instrucción.</a:t>
            </a:r>
          </a:p>
          <a:p>
            <a:pPr lvl="1">
              <a:lnSpc>
                <a:spcPct val="120000"/>
              </a:lnSpc>
            </a:pPr>
            <a:r>
              <a:rPr lang="es-CL" dirty="0" smtClean="0"/>
              <a:t>Decodifica la instrucción.</a:t>
            </a:r>
          </a:p>
          <a:p>
            <a:pPr lvl="1">
              <a:lnSpc>
                <a:spcPct val="120000"/>
              </a:lnSpc>
            </a:pPr>
            <a:r>
              <a:rPr lang="es-CL" dirty="0" smtClean="0"/>
              <a:t>Se encuentra algún dato relacionado a la instrucción.</a:t>
            </a:r>
          </a:p>
          <a:p>
            <a:pPr lvl="1">
              <a:lnSpc>
                <a:spcPct val="120000"/>
              </a:lnSpc>
            </a:pPr>
            <a:r>
              <a:rPr lang="es-CL" dirty="0" smtClean="0"/>
              <a:t>Procesa la instrucción.</a:t>
            </a:r>
          </a:p>
          <a:p>
            <a:pPr lvl="1">
              <a:lnSpc>
                <a:spcPct val="120000"/>
              </a:lnSpc>
            </a:pPr>
            <a:r>
              <a:rPr lang="es-CL" dirty="0" smtClean="0"/>
              <a:t>Escribe los resultados de la instrucción.</a:t>
            </a:r>
          </a:p>
          <a:p>
            <a:pPr>
              <a:lnSpc>
                <a:spcPct val="120000"/>
              </a:lnSpc>
            </a:pPr>
            <a:r>
              <a:rPr lang="es-CL" dirty="0" smtClean="0"/>
              <a:t>Contenido del diagrama de la arquitectura:</a:t>
            </a:r>
          </a:p>
          <a:p>
            <a:pPr lvl="1">
              <a:lnSpc>
                <a:spcPct val="120000"/>
              </a:lnSpc>
            </a:pPr>
            <a:r>
              <a:rPr lang="es-CL" dirty="0" smtClean="0"/>
              <a:t>Nombres de los segmentos y su tamaño.</a:t>
            </a:r>
          </a:p>
          <a:p>
            <a:pPr lvl="1">
              <a:lnSpc>
                <a:spcPct val="120000"/>
              </a:lnSpc>
            </a:pPr>
            <a:r>
              <a:rPr lang="es-CL" dirty="0" smtClean="0"/>
              <a:t>Nombres de las memorias caché</a:t>
            </a:r>
          </a:p>
          <a:p>
            <a:pPr lvl="1">
              <a:lnSpc>
                <a:spcPct val="120000"/>
              </a:lnSpc>
            </a:pPr>
            <a:r>
              <a:rPr lang="es-CL" dirty="0" err="1" smtClean="0"/>
              <a:t>Renombrador</a:t>
            </a:r>
            <a:r>
              <a:rPr lang="es-CL" dirty="0" smtClean="0"/>
              <a:t> de registros.</a:t>
            </a:r>
          </a:p>
          <a:p>
            <a:pPr lvl="1">
              <a:lnSpc>
                <a:spcPct val="120000"/>
              </a:lnSpc>
            </a:pPr>
            <a:r>
              <a:rPr lang="es-CL" dirty="0" smtClean="0"/>
              <a:t>Una unidad de ejecución fuera de orden</a:t>
            </a:r>
          </a:p>
          <a:p>
            <a:pPr lvl="1">
              <a:lnSpc>
                <a:spcPct val="120000"/>
              </a:lnSpc>
            </a:pPr>
            <a:r>
              <a:rPr lang="es-CL" dirty="0" smtClean="0"/>
              <a:t>Una unidad de predictor de saltos, entre otras.</a:t>
            </a:r>
          </a:p>
          <a:p>
            <a:pPr lvl="1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70689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Arquitectura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Formato de Instrucciones: RISC y CISC</a:t>
            </a:r>
          </a:p>
          <a:p>
            <a:r>
              <a:rPr lang="es-CL" dirty="0" smtClean="0"/>
              <a:t>RISC: Tienen tamaño fijo y tienen poco peso, hace que la ejecución de la instrucción es más rápida, pero pueden necesitar demasiadas instrucciones.</a:t>
            </a:r>
          </a:p>
          <a:p>
            <a:r>
              <a:rPr lang="es-CL" dirty="0" smtClean="0"/>
              <a:t>CISC: Tienen tamaño variable, y es </a:t>
            </a:r>
            <a:r>
              <a:rPr lang="es-CL" dirty="0" err="1" smtClean="0"/>
              <a:t>polifuncional</a:t>
            </a:r>
            <a:r>
              <a:rPr lang="es-CL" dirty="0" smtClean="0"/>
              <a:t>, pero el tiempo de ejecución es mayor que el formato RISC.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82045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5A4CB32-0FE3-4A02-AFD4-62E40170CB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formación general</Template>
  <TotalTime>0</TotalTime>
  <Words>464</Words>
  <Application>Microsoft Office PowerPoint</Application>
  <PresentationFormat>Presentación en pantalla (4:3)</PresentationFormat>
  <Paragraphs>70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Calibri</vt:lpstr>
      <vt:lpstr>Gill Sans MT</vt:lpstr>
      <vt:lpstr>Verdana</vt:lpstr>
      <vt:lpstr>Wingdings 2</vt:lpstr>
      <vt:lpstr>Solsticio</vt:lpstr>
      <vt:lpstr>Informe Tópicos III “Microprocesadores”</vt:lpstr>
      <vt:lpstr>Contenido</vt:lpstr>
      <vt:lpstr>Introducción</vt:lpstr>
      <vt:lpstr>Objetivos</vt:lpstr>
      <vt:lpstr>Componentes del Procesador</vt:lpstr>
      <vt:lpstr>Componentes del Procesador</vt:lpstr>
      <vt:lpstr>Arquitectura</vt:lpstr>
      <vt:lpstr>Arquitectura</vt:lpstr>
      <vt:lpstr>Arquitectura</vt:lpstr>
      <vt:lpstr>Conclusión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2014-05-05T23:59:19Z</dcterms:created>
  <dcterms:modified xsi:type="dcterms:W3CDTF">2014-05-08T00:25:33Z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